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4D9"/>
    <a:srgbClr val="E848C6"/>
    <a:srgbClr val="35FBFB"/>
    <a:srgbClr val="0FD322"/>
    <a:srgbClr val="3B31BD"/>
    <a:srgbClr val="230981"/>
    <a:srgbClr val="FC6508"/>
    <a:srgbClr val="EA9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7869-C7BA-4131-A95F-AF4FD2C15E50}" type="datetimeFigureOut">
              <a:rPr lang="es-MX" smtClean="0"/>
              <a:t>04/12/2020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64D1-3E31-4E1F-9AF1-E7760F9538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131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7869-C7BA-4131-A95F-AF4FD2C15E50}" type="datetimeFigureOut">
              <a:rPr lang="es-MX" smtClean="0"/>
              <a:t>04/12/2020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64D1-3E31-4E1F-9AF1-E7760F9538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637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7869-C7BA-4131-A95F-AF4FD2C15E50}" type="datetimeFigureOut">
              <a:rPr lang="es-MX" smtClean="0"/>
              <a:t>04/12/2020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64D1-3E31-4E1F-9AF1-E7760F9538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632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7869-C7BA-4131-A95F-AF4FD2C15E50}" type="datetimeFigureOut">
              <a:rPr lang="es-MX" smtClean="0"/>
              <a:t>04/12/2020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64D1-3E31-4E1F-9AF1-E7760F9538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50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7869-C7BA-4131-A95F-AF4FD2C15E50}" type="datetimeFigureOut">
              <a:rPr lang="es-MX" smtClean="0"/>
              <a:t>04/12/2020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64D1-3E31-4E1F-9AF1-E7760F9538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089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7869-C7BA-4131-A95F-AF4FD2C15E50}" type="datetimeFigureOut">
              <a:rPr lang="es-MX" smtClean="0"/>
              <a:t>04/12/2020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64D1-3E31-4E1F-9AF1-E7760F9538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345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7869-C7BA-4131-A95F-AF4FD2C15E50}" type="datetimeFigureOut">
              <a:rPr lang="es-MX" smtClean="0"/>
              <a:t>04/12/2020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64D1-3E31-4E1F-9AF1-E7760F9538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780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7869-C7BA-4131-A95F-AF4FD2C15E50}" type="datetimeFigureOut">
              <a:rPr lang="es-MX" smtClean="0"/>
              <a:t>04/12/2020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64D1-3E31-4E1F-9AF1-E7760F9538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645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7869-C7BA-4131-A95F-AF4FD2C15E50}" type="datetimeFigureOut">
              <a:rPr lang="es-MX" smtClean="0"/>
              <a:t>04/12/2020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64D1-3E31-4E1F-9AF1-E7760F9538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17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7869-C7BA-4131-A95F-AF4FD2C15E50}" type="datetimeFigureOut">
              <a:rPr lang="es-MX" smtClean="0"/>
              <a:t>04/12/2020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64D1-3E31-4E1F-9AF1-E7760F9538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132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7869-C7BA-4131-A95F-AF4FD2C15E50}" type="datetimeFigureOut">
              <a:rPr lang="es-MX" smtClean="0"/>
              <a:t>04/12/2020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64D1-3E31-4E1F-9AF1-E7760F9538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402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07869-C7BA-4131-A95F-AF4FD2C15E50}" type="datetimeFigureOut">
              <a:rPr lang="es-MX" smtClean="0"/>
              <a:t>04/12/2020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64D1-3E31-4E1F-9AF1-E7760F9538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364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15922" y="199356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APRENDAMOS DE MARIPOSAS EN YUMTSIL</a:t>
            </a:r>
            <a:endParaRPr lang="es-MX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032" name="Picture 8" descr="mariposa-imagen-animada-0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096">
            <a:off x="9642040" y="2334596"/>
            <a:ext cx="15525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riposa-imagen-animada-0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3169">
            <a:off x="1770713" y="2055352"/>
            <a:ext cx="15525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78" y="437058"/>
            <a:ext cx="4401164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283" y="2060527"/>
            <a:ext cx="4812776" cy="385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ondo-imagen-animada-049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981" y="3531359"/>
            <a:ext cx="2515511" cy="104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ondo-imagen-animada-05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53" y="3517146"/>
            <a:ext cx="2432731" cy="10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26081" y="1914714"/>
            <a:ext cx="8791406" cy="4351338"/>
          </a:xfrm>
        </p:spPr>
        <p:txBody>
          <a:bodyPr numCol="1">
            <a:normAutofit/>
          </a:bodyPr>
          <a:lstStyle/>
          <a:p>
            <a:r>
              <a:rPr lang="es-MX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Son también llamadas lepidópteros son animales invertebrados que pertenecen al grupo de los artrópodos (insectos voladores).</a:t>
            </a:r>
          </a:p>
          <a:p>
            <a:pPr marL="0" indent="0">
              <a:buNone/>
            </a:pPr>
            <a:endParaRPr lang="es-MX" sz="2400" dirty="0" smtClean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es-MX" sz="2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Veamos cuales son las partes del cuerpo </a:t>
            </a:r>
          </a:p>
          <a:p>
            <a:pPr marL="0" indent="0">
              <a:buNone/>
            </a:pPr>
            <a:r>
              <a:rPr lang="es-MX" sz="2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de una mariposa. </a:t>
            </a:r>
          </a:p>
          <a:p>
            <a:pPr marL="0" indent="0">
              <a:buNone/>
            </a:pPr>
            <a:r>
              <a:rPr lang="es-MX" sz="2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Toca las flechas en el orden que indica. </a:t>
            </a:r>
          </a:p>
          <a:p>
            <a:pPr marL="0" indent="0">
              <a:buNone/>
            </a:pPr>
            <a:r>
              <a:rPr lang="es-MX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	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58275"/>
            <a:ext cx="10515600" cy="1325563"/>
          </a:xfrm>
        </p:spPr>
        <p:txBody>
          <a:bodyPr/>
          <a:lstStyle/>
          <a:p>
            <a:pPr algn="ctr"/>
            <a:r>
              <a:rPr lang="es-MX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¿Qué son las mariposas?</a:t>
            </a:r>
            <a:endParaRPr lang="es-MX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500611" y="3344616"/>
            <a:ext cx="1488583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Antenas</a:t>
            </a:r>
            <a:endParaRPr lang="es-MX" dirty="0"/>
          </a:p>
        </p:txBody>
      </p:sp>
      <p:pic>
        <p:nvPicPr>
          <p:cNvPr id="1028" name="Picture 4" descr="flecha-imagen-animada-014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768" y="3411176"/>
            <a:ext cx="735439" cy="2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echa-imagen-animada-03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27" y="2185571"/>
            <a:ext cx="205823" cy="55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8770696" y="1815864"/>
            <a:ext cx="154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Ala anterior</a:t>
            </a:r>
            <a:endParaRPr lang="es-MX" dirty="0"/>
          </a:p>
        </p:txBody>
      </p:sp>
      <p:pic>
        <p:nvPicPr>
          <p:cNvPr id="1032" name="Picture 8" descr="flecha-imagen-animada-014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3052">
            <a:off x="10957923" y="3051224"/>
            <a:ext cx="242553" cy="64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 rot="1619748">
            <a:off x="10638182" y="2946829"/>
            <a:ext cx="143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Ala posterior</a:t>
            </a:r>
            <a:endParaRPr lang="es-MX" dirty="0"/>
          </a:p>
        </p:txBody>
      </p:sp>
      <p:pic>
        <p:nvPicPr>
          <p:cNvPr id="1036" name="Picture 12" descr="flecha-imagen-animada-017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16851">
            <a:off x="7376136" y="4120515"/>
            <a:ext cx="581025" cy="3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 rot="2057381">
            <a:off x="6798817" y="3945220"/>
            <a:ext cx="10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Ojos</a:t>
            </a:r>
            <a:endParaRPr lang="es-MX" dirty="0"/>
          </a:p>
        </p:txBody>
      </p:sp>
      <p:pic>
        <p:nvPicPr>
          <p:cNvPr id="1038" name="Picture 14" descr="flecha-imagen-animada-039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5262">
            <a:off x="7375804" y="5323972"/>
            <a:ext cx="744291" cy="27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8125677" y="5494004"/>
            <a:ext cx="92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Patas</a:t>
            </a:r>
            <a:endParaRPr lang="es-MX" dirty="0"/>
          </a:p>
        </p:txBody>
      </p:sp>
      <p:pic>
        <p:nvPicPr>
          <p:cNvPr id="1040" name="Picture 16" descr="flecha-imagen-animada-032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99665" y="4476528"/>
            <a:ext cx="184130" cy="79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6020871" y="4689325"/>
            <a:ext cx="125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Probóscide</a:t>
            </a:r>
            <a:endParaRPr lang="es-MX" dirty="0"/>
          </a:p>
        </p:txBody>
      </p:sp>
      <p:sp>
        <p:nvSpPr>
          <p:cNvPr id="20" name="Rectángulo 19"/>
          <p:cNvSpPr/>
          <p:nvPr/>
        </p:nvSpPr>
        <p:spPr>
          <a:xfrm>
            <a:off x="1493949" y="4781926"/>
            <a:ext cx="334851" cy="2767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 22"/>
          <p:cNvSpPr/>
          <p:nvPr/>
        </p:nvSpPr>
        <p:spPr>
          <a:xfrm>
            <a:off x="1493949" y="5196648"/>
            <a:ext cx="334851" cy="297253"/>
          </a:xfrm>
          <a:prstGeom prst="rect">
            <a:avLst/>
          </a:prstGeom>
          <a:solidFill>
            <a:srgbClr val="FC6508"/>
          </a:solidFill>
          <a:ln>
            <a:solidFill>
              <a:srgbClr val="FC65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ectángulo 23"/>
          <p:cNvSpPr/>
          <p:nvPr/>
        </p:nvSpPr>
        <p:spPr>
          <a:xfrm>
            <a:off x="1493949" y="5611711"/>
            <a:ext cx="334851" cy="299142"/>
          </a:xfrm>
          <a:prstGeom prst="rect">
            <a:avLst/>
          </a:prstGeom>
          <a:solidFill>
            <a:srgbClr val="3B3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 24"/>
          <p:cNvSpPr/>
          <p:nvPr/>
        </p:nvSpPr>
        <p:spPr>
          <a:xfrm>
            <a:off x="3411550" y="4781926"/>
            <a:ext cx="364908" cy="276731"/>
          </a:xfrm>
          <a:prstGeom prst="rect">
            <a:avLst/>
          </a:prstGeom>
          <a:solidFill>
            <a:srgbClr val="0FD322"/>
          </a:solidFill>
          <a:ln>
            <a:solidFill>
              <a:srgbClr val="0FD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Rectángulo 25"/>
          <p:cNvSpPr/>
          <p:nvPr/>
        </p:nvSpPr>
        <p:spPr>
          <a:xfrm>
            <a:off x="3411550" y="5196648"/>
            <a:ext cx="364908" cy="297253"/>
          </a:xfrm>
          <a:prstGeom prst="rect">
            <a:avLst/>
          </a:prstGeom>
          <a:solidFill>
            <a:srgbClr val="35FBFB"/>
          </a:solidFill>
          <a:ln>
            <a:solidFill>
              <a:srgbClr val="35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Rectángulo 26"/>
          <p:cNvSpPr/>
          <p:nvPr/>
        </p:nvSpPr>
        <p:spPr>
          <a:xfrm>
            <a:off x="3399469" y="5611711"/>
            <a:ext cx="364908" cy="299142"/>
          </a:xfrm>
          <a:prstGeom prst="rect">
            <a:avLst/>
          </a:prstGeom>
          <a:solidFill>
            <a:srgbClr val="F084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CuadroTexto 27"/>
          <p:cNvSpPr txBox="1"/>
          <p:nvPr/>
        </p:nvSpPr>
        <p:spPr>
          <a:xfrm>
            <a:off x="1584100" y="47356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 Black" panose="020B0A04020102020204" pitchFamily="34" charset="0"/>
              </a:rPr>
              <a:t>1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519834" y="5183474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 Black" panose="020B0A04020102020204" pitchFamily="34" charset="0"/>
              </a:rPr>
              <a:t>2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511978" y="5585639"/>
            <a:ext cx="27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 Black" panose="020B0A04020102020204" pitchFamily="34" charset="0"/>
              </a:rPr>
              <a:t>3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3455508" y="4728015"/>
            <a:ext cx="24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 Black" panose="020B0A04020102020204" pitchFamily="34" charset="0"/>
              </a:rPr>
              <a:t>4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1024" name="CuadroTexto 1023"/>
          <p:cNvSpPr txBox="1"/>
          <p:nvPr/>
        </p:nvSpPr>
        <p:spPr>
          <a:xfrm>
            <a:off x="3442542" y="5180050"/>
            <a:ext cx="37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 Black" panose="020B0A04020102020204" pitchFamily="34" charset="0"/>
              </a:rPr>
              <a:t>5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1025" name="CuadroTexto 1024"/>
          <p:cNvSpPr txBox="1"/>
          <p:nvPr/>
        </p:nvSpPr>
        <p:spPr>
          <a:xfrm>
            <a:off x="3440389" y="5603507"/>
            <a:ext cx="29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 Black" panose="020B0A04020102020204" pitchFamily="34" charset="0"/>
              </a:rPr>
              <a:t>6</a:t>
            </a:r>
            <a:endParaRPr lang="es-MX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8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9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9606"/>
            <a:ext cx="10515600" cy="1325563"/>
          </a:xfrm>
        </p:spPr>
        <p:txBody>
          <a:bodyPr/>
          <a:lstStyle/>
          <a:p>
            <a:pPr algn="ctr"/>
            <a:r>
              <a:rPr lang="es-MX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¿Cuantos tipos de mariposas hay?</a:t>
            </a:r>
            <a:endParaRPr lang="es-MX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7475" y="188516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latin typeface="Segoe UI Black" panose="020B0A02040204020203" pitchFamily="34" charset="0"/>
                <a:ea typeface="Segoe UI Black" panose="020B0A02040204020203" pitchFamily="34" charset="0"/>
              </a:rPr>
              <a:t>Existen 2 tipos </a:t>
            </a:r>
            <a:endParaRPr lang="es-MX" dirty="0" smtClean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es-MX" dirty="0">
                <a:latin typeface="Segoe UI Black" panose="020B0A02040204020203" pitchFamily="34" charset="0"/>
                <a:ea typeface="Segoe UI Black" panose="020B0A02040204020203" pitchFamily="34" charset="0"/>
              </a:rPr>
              <a:t>L</a:t>
            </a:r>
            <a:r>
              <a:rPr lang="es-MX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as </a:t>
            </a:r>
            <a:r>
              <a:rPr lang="es-MX" dirty="0">
                <a:latin typeface="Segoe UI Black" panose="020B0A02040204020203" pitchFamily="34" charset="0"/>
                <a:ea typeface="Segoe UI Black" panose="020B0A02040204020203" pitchFamily="34" charset="0"/>
              </a:rPr>
              <a:t>diurnas que son las de colores mas llamativos. </a:t>
            </a:r>
          </a:p>
          <a:p>
            <a:pPr marL="0" indent="0">
              <a:buNone/>
            </a:pPr>
            <a:endParaRPr lang="es-MX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endParaRPr lang="es-MX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es-MX" dirty="0">
                <a:latin typeface="Segoe UI Black" panose="020B0A02040204020203" pitchFamily="34" charset="0"/>
                <a:ea typeface="Segoe UI Black" panose="020B0A02040204020203" pitchFamily="34" charset="0"/>
              </a:rPr>
              <a:t>Y las nocturnas conocidas como polillas de colores oscuros</a:t>
            </a:r>
          </a:p>
        </p:txBody>
      </p:sp>
      <p:pic>
        <p:nvPicPr>
          <p:cNvPr id="3074" name="Picture 2" descr="mariposa-imagen-animada-027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39" y="2842199"/>
            <a:ext cx="2434107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riposa-imagen-animada-01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89" y="4740445"/>
            <a:ext cx="1405475" cy="117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9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57742"/>
            <a:ext cx="10515600" cy="1325563"/>
          </a:xfrm>
        </p:spPr>
        <p:txBody>
          <a:bodyPr/>
          <a:lstStyle/>
          <a:p>
            <a:pPr algn="ctr"/>
            <a:r>
              <a:rPr lang="es-MX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¿Por qué son tan importantes las mariposas?</a:t>
            </a:r>
            <a:endParaRPr lang="es-MX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3442" y="22780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Son indicadoras del estado de salud del habitad es por eso que es importante la conservación y el manejo de ellas para garantizar una función ecosistemica ya que su ciclo de vida esta directamente asociado con las plantas.</a:t>
            </a:r>
          </a:p>
          <a:p>
            <a:pPr marL="0" indent="0">
              <a:buNone/>
            </a:pPr>
            <a:r>
              <a:rPr lang="es-MX" dirty="0">
                <a:latin typeface="Segoe UI Black" panose="020B0A02040204020203" pitchFamily="34" charset="0"/>
                <a:ea typeface="Segoe UI Black" panose="020B0A02040204020203" pitchFamily="34" charset="0"/>
              </a:rPr>
              <a:t>	</a:t>
            </a:r>
            <a:r>
              <a:rPr lang="es-MX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	</a:t>
            </a:r>
            <a:endParaRPr lang="es-MX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 algn="just">
              <a:buNone/>
            </a:pPr>
            <a:r>
              <a:rPr lang="es-MX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				</a:t>
            </a:r>
          </a:p>
          <a:p>
            <a:pPr marL="0" indent="0" algn="just">
              <a:buNone/>
            </a:pPr>
            <a:endParaRPr lang="es-MX" sz="2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 algn="just">
              <a:buNone/>
            </a:pPr>
            <a:r>
              <a:rPr lang="es-MX" sz="22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				</a:t>
            </a:r>
          </a:p>
        </p:txBody>
      </p:sp>
      <p:pic>
        <p:nvPicPr>
          <p:cNvPr id="4098" name="Picture 2" descr="http://www.canalgif.net/Gifs-animados/Oficina/Lupas/Imagen-animada-Lupa-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11" y="5298001"/>
            <a:ext cx="1004551" cy="112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7121211" y="5341421"/>
            <a:ext cx="1217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Castellar" panose="020A0402060406010301" pitchFamily="18" charset="0"/>
              </a:rPr>
              <a:t>Sabias que…</a:t>
            </a:r>
            <a:endParaRPr lang="es-MX" sz="1600" b="1" dirty="0">
              <a:latin typeface="Castellar" panose="020A0402060406010301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010660" y="5304929"/>
            <a:ext cx="3644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Las </a:t>
            </a:r>
            <a:r>
              <a:rPr lang="es-MX" dirty="0">
                <a:latin typeface="Segoe UI Black" panose="020B0A02040204020203" pitchFamily="34" charset="0"/>
                <a:ea typeface="Segoe UI Black" panose="020B0A02040204020203" pitchFamily="34" charset="0"/>
              </a:rPr>
              <a:t>mariposas han sobrevivido en el </a:t>
            </a:r>
            <a:r>
              <a:rPr lang="es-MX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planeta </a:t>
            </a:r>
            <a:r>
              <a:rPr lang="es-MX" dirty="0">
                <a:latin typeface="Segoe UI Black" panose="020B0A02040204020203" pitchFamily="34" charset="0"/>
                <a:ea typeface="Segoe UI Black" panose="020B0A02040204020203" pitchFamily="34" charset="0"/>
              </a:rPr>
              <a:t>los últimos 140 millones de años. </a:t>
            </a:r>
          </a:p>
        </p:txBody>
      </p:sp>
      <p:pic>
        <p:nvPicPr>
          <p:cNvPr id="2050" name="Picture 2" descr="mariposa-imagen-animada-00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60" y="3786389"/>
            <a:ext cx="4378816" cy="23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3" y="1459250"/>
            <a:ext cx="1234503" cy="8147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6294" y="879038"/>
            <a:ext cx="10515600" cy="1459326"/>
          </a:xfrm>
        </p:spPr>
        <p:txBody>
          <a:bodyPr/>
          <a:lstStyle/>
          <a:p>
            <a:r>
              <a:rPr lang="es-MX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		¿Cuál es su ciclo de vida?</a:t>
            </a:r>
            <a:br>
              <a:rPr lang="es-MX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s-MX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    </a:t>
            </a:r>
            <a:r>
              <a:rPr lang="es-MX" sz="32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Da click sobre el video para descubrirlo.</a:t>
            </a:r>
            <a:endParaRPr lang="es-MX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WhatsApp Video 2020-07-03 at 10.52.24 PM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7029" end="17072.6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12975" y="2318197"/>
            <a:ext cx="7742238" cy="3793678"/>
          </a:xfrm>
        </p:spPr>
      </p:pic>
      <p:pic>
        <p:nvPicPr>
          <p:cNvPr id="15" name="Picture 16" descr="flecha-imagen-animada-032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07" y="1658581"/>
            <a:ext cx="320106" cy="79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4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157</Words>
  <Application>Microsoft Office PowerPoint</Application>
  <PresentationFormat>Panorámica</PresentationFormat>
  <Paragraphs>35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Castellar</vt:lpstr>
      <vt:lpstr>Segoe UI Black</vt:lpstr>
      <vt:lpstr>Tema de Office</vt:lpstr>
      <vt:lpstr>APRENDAMOS DE MARIPOSAS EN YUMTSIL</vt:lpstr>
      <vt:lpstr>¿Qué son las mariposas?</vt:lpstr>
      <vt:lpstr>¿Cuantos tipos de mariposas hay?</vt:lpstr>
      <vt:lpstr>¿Por qué son tan importantes las mariposas?</vt:lpstr>
      <vt:lpstr>  ¿Cuál es su ciclo de vida?      Da click sobre el video para descubrirlo.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Naomi Gonzalez Perez</dc:creator>
  <cp:lastModifiedBy>ECA YUMTSIL</cp:lastModifiedBy>
  <cp:revision>47</cp:revision>
  <dcterms:created xsi:type="dcterms:W3CDTF">2020-06-22T21:37:15Z</dcterms:created>
  <dcterms:modified xsi:type="dcterms:W3CDTF">2020-12-04T20:58:29Z</dcterms:modified>
</cp:coreProperties>
</file>